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655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7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473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59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75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02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27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61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183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365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151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4CA2F-F054-4D55-80B0-E626D76F8AAE}" type="datetimeFigureOut">
              <a:rPr lang="nl-NL" smtClean="0"/>
              <a:t>6-1-2015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67051-AC80-4B61-8496-0DA6E309F1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04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492954"/>
            <a:ext cx="7772400" cy="1470025"/>
          </a:xfrm>
        </p:spPr>
        <p:txBody>
          <a:bodyPr/>
          <a:lstStyle/>
          <a:p>
            <a:pPr algn="l"/>
            <a:r>
              <a:rPr lang="nl-NL" b="1" dirty="0" smtClean="0"/>
              <a:t>Aankomend projectleider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3717032"/>
            <a:ext cx="6400800" cy="1752600"/>
          </a:xfrm>
        </p:spPr>
        <p:txBody>
          <a:bodyPr/>
          <a:lstStyle/>
          <a:p>
            <a:pPr algn="l"/>
            <a:r>
              <a:rPr lang="nl-NL" dirty="0" smtClean="0"/>
              <a:t>6 januari</a:t>
            </a:r>
            <a:endParaRPr lang="nl-NL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dirty="0" smtClean="0"/>
              <a:t>Tarieven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E1C1E-E8B7-4454-BE6A-4189E12C9F5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104" y="2808664"/>
            <a:ext cx="2345208" cy="3575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620688"/>
            <a:ext cx="3163887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0687"/>
            <a:ext cx="1872208" cy="881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4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Inhoud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19.30 -20.30:  </a:t>
            </a:r>
          </a:p>
          <a:p>
            <a:pPr marL="0" indent="0">
              <a:buNone/>
            </a:pPr>
            <a:r>
              <a:rPr lang="nl-NL" dirty="0" smtClean="0"/>
              <a:t>theorie en opdracht tarieven (H2)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PAUZE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20.45-22.00: </a:t>
            </a:r>
            <a:r>
              <a:rPr lang="nl-NL" dirty="0" err="1" smtClean="0"/>
              <a:t>groenvision</a:t>
            </a:r>
            <a:r>
              <a:rPr lang="nl-NL" dirty="0" smtClean="0"/>
              <a:t>, start e-</a:t>
            </a:r>
            <a:r>
              <a:rPr lang="nl-NL" dirty="0" err="1" smtClean="0"/>
              <a:t>learning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9791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Tarieven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Waarom tariefbepaling?!?</a:t>
            </a:r>
          </a:p>
          <a:p>
            <a:r>
              <a:rPr lang="nl-NL" dirty="0" smtClean="0"/>
              <a:t>Meten = weten </a:t>
            </a:r>
          </a:p>
          <a:p>
            <a:r>
              <a:rPr lang="nl-NL" dirty="0" smtClean="0"/>
              <a:t>Optimaliseren</a:t>
            </a:r>
          </a:p>
          <a:p>
            <a:r>
              <a:rPr lang="nl-NL" dirty="0" smtClean="0"/>
              <a:t>Realistisch tariefbepaling</a:t>
            </a:r>
            <a:endParaRPr lang="nl-NL" dirty="0"/>
          </a:p>
          <a:p>
            <a:r>
              <a:rPr lang="nl-NL" dirty="0" smtClean="0"/>
              <a:t>Scherp in de markt zetten zonder te ‘duiken’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Soorten: </a:t>
            </a:r>
          </a:p>
          <a:p>
            <a:pPr marL="0" indent="0">
              <a:buNone/>
            </a:pPr>
            <a:r>
              <a:rPr lang="nl-NL" dirty="0" smtClean="0"/>
              <a:t>Uurtarief (oftewel schrijfloon), machinetarief, transporttarief, inhuurtarief</a:t>
            </a:r>
          </a:p>
        </p:txBody>
      </p:sp>
    </p:spTree>
    <p:extLst>
      <p:ext uri="{BB962C8B-B14F-4D97-AF65-F5344CB8AC3E}">
        <p14:creationId xmlns:p14="http://schemas.microsoft.com/office/powerpoint/2010/main" val="136360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Bedrijfseconomische kosten </a:t>
            </a:r>
            <a:br>
              <a:rPr lang="nl-NL" b="1" dirty="0" smtClean="0"/>
            </a:br>
            <a:r>
              <a:rPr lang="nl-NL" b="1" dirty="0" smtClean="0"/>
              <a:t>machine of DPM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Aanschafprijs = niet een kostenpost maar een investering!</a:t>
            </a:r>
          </a:p>
          <a:p>
            <a:endParaRPr lang="nl-NL" dirty="0" smtClean="0"/>
          </a:p>
          <a:p>
            <a:r>
              <a:rPr lang="nl-NL" dirty="0" smtClean="0"/>
              <a:t>Nieuwprijs versus huidige bedrijfswaarde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Kosten zijn: afschrijvingen, rente en complementaire kosten (onderhoud, brandstof, verzekeringen, opslag)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79228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Bedrijfseconomische kosten </a:t>
            </a:r>
            <a:br>
              <a:rPr lang="nl-NL" b="1" dirty="0" smtClean="0"/>
            </a:br>
            <a:r>
              <a:rPr lang="nl-NL" b="1" dirty="0" smtClean="0"/>
              <a:t>machine of DPM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 smtClean="0"/>
              <a:t>Tarief: kosten per jaar/productieve uren met een opslagpercentage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Voorbeeld: </a:t>
            </a:r>
          </a:p>
          <a:p>
            <a:pPr marL="0" indent="0">
              <a:buNone/>
            </a:pPr>
            <a:r>
              <a:rPr lang="nl-NL" dirty="0" smtClean="0"/>
              <a:t>hoogwerker 200 productie uren per jaar </a:t>
            </a:r>
          </a:p>
          <a:p>
            <a:pPr marL="0" indent="0">
              <a:buNone/>
            </a:pPr>
            <a:r>
              <a:rPr lang="nl-NL" dirty="0" smtClean="0"/>
              <a:t>kost per jaar 1.800 aan afschrijving, 440 aan rente, 2.000 aan complementaire kosten. Opslagpercentage: 30%</a:t>
            </a:r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sz="3800" b="1" dirty="0" smtClean="0"/>
              <a:t>Wat is het uurtarief?</a:t>
            </a:r>
          </a:p>
          <a:p>
            <a:pPr marL="0" indent="0">
              <a:buNone/>
            </a:pPr>
            <a:r>
              <a:rPr lang="nl-NL" dirty="0" smtClean="0"/>
              <a:t> 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50295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>Bedrijfseconomische kosten </a:t>
            </a:r>
            <a:br>
              <a:rPr lang="nl-NL" b="1" dirty="0" smtClean="0"/>
            </a:br>
            <a:r>
              <a:rPr lang="nl-NL" b="1" dirty="0" smtClean="0"/>
              <a:t>machine of DPM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Kosten </a:t>
            </a:r>
            <a:r>
              <a:rPr lang="nl-NL" dirty="0" smtClean="0"/>
              <a:t>4240/200 productieve uren = 21,20 </a:t>
            </a:r>
          </a:p>
          <a:p>
            <a:pPr marL="0" indent="0">
              <a:buNone/>
            </a:pPr>
            <a:r>
              <a:rPr lang="nl-NL" dirty="0" smtClean="0"/>
              <a:t>+ 30% = €27,56. Tarief wordt €28,-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? Wanneer niet meer rendabel</a:t>
            </a:r>
          </a:p>
          <a:p>
            <a:pPr marL="0" indent="0">
              <a:buNone/>
            </a:pPr>
            <a:r>
              <a:rPr lang="nl-NL" dirty="0" smtClean="0"/>
              <a:t>? Wat kost het bij een verhuurbedrijf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911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 smtClean="0"/>
              <a:t>Uurtarief/schrijfloon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Ontvangen loon door werknemer of betaalde loon door werkgever is geen schrijfloon voor de klant!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Directe arbeidskosten / productieve uren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= directe kosten + indirecte kosten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Lees: </a:t>
            </a:r>
            <a:r>
              <a:rPr lang="nl-NL" dirty="0" err="1" smtClean="0"/>
              <a:t>blz</a:t>
            </a:r>
            <a:r>
              <a:rPr lang="nl-NL" dirty="0" smtClean="0"/>
              <a:t> 39 t/m 46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7875487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201</Words>
  <Application>Microsoft Office PowerPoint</Application>
  <PresentationFormat>Diavoorstelling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Aankomend projectleider</vt:lpstr>
      <vt:lpstr>Inhoud</vt:lpstr>
      <vt:lpstr>Tarieven</vt:lpstr>
      <vt:lpstr>Bedrijfseconomische kosten  machine of DPM</vt:lpstr>
      <vt:lpstr>Bedrijfseconomische kosten  machine of DPM</vt:lpstr>
      <vt:lpstr>Bedrijfseconomische kosten  machine of DPM</vt:lpstr>
      <vt:lpstr>Uurtarief/schrijfloon</vt:lpstr>
    </vt:vector>
  </TitlesOfParts>
  <Company>Wellantcollege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Aankomend projectleider</dc:title>
  <dc:creator>hekmanhk</dc:creator>
  <cp:lastModifiedBy>hekmanhk</cp:lastModifiedBy>
  <cp:revision>5</cp:revision>
  <dcterms:created xsi:type="dcterms:W3CDTF">2015-01-06T17:40:39Z</dcterms:created>
  <dcterms:modified xsi:type="dcterms:W3CDTF">2015-01-06T18:11:57Z</dcterms:modified>
</cp:coreProperties>
</file>